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57" r:id="rId4"/>
    <p:sldId id="275" r:id="rId5"/>
    <p:sldId id="259" r:id="rId6"/>
    <p:sldId id="276" r:id="rId7"/>
    <p:sldId id="260" r:id="rId8"/>
    <p:sldId id="261" r:id="rId9"/>
    <p:sldId id="262" r:id="rId10"/>
    <p:sldId id="263" r:id="rId11"/>
    <p:sldId id="278" r:id="rId12"/>
    <p:sldId id="264" r:id="rId13"/>
    <p:sldId id="267" r:id="rId14"/>
    <p:sldId id="279" r:id="rId15"/>
    <p:sldId id="266" r:id="rId16"/>
    <p:sldId id="277" r:id="rId17"/>
    <p:sldId id="274" r:id="rId18"/>
    <p:sldId id="280" r:id="rId19"/>
    <p:sldId id="268" r:id="rId20"/>
    <p:sldId id="269" r:id="rId21"/>
    <p:sldId id="270" r:id="rId22"/>
    <p:sldId id="271" r:id="rId23"/>
    <p:sldId id="272" r:id="rId24"/>
    <p:sldId id="281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1B339-2D4C-2740-8E8A-1484C3B71C1F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EF3E-B438-8346-9693-DE7C8775607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09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1145-C2E2-6546-B489-CA834411C014}" type="datetimeFigureOut">
              <a:rPr lang="it-IT" smtClean="0"/>
              <a:t>05/06/17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8E284-2598-1A48-B81D-057EC97B14F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241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391F-4B46-354B-BE53-383239B43A4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0816-D248-C948-8CB4-A2B5E0F44EFA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01F8-14A8-B146-B3F9-82BFCA6F596C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2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0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1E621-311C-784A-8E40-8FF8320B79C1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6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9BB0-E69B-864D-8F35-C99DE69475E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2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3AE7-5FA0-C34D-8390-340308375664}" type="datetime1">
              <a:rPr lang="en-US" smtClean="0"/>
              <a:t>05/06/17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2880-CB26-1C47-9293-4188B115D421}" type="datetime1">
              <a:rPr lang="en-US" smtClean="0"/>
              <a:t>05/06/17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58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8C2B-6020-5042-8B1D-94AAD537F946}" type="datetime1">
              <a:rPr lang="en-US" smtClean="0"/>
              <a:t>05/06/17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14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07ED-96E0-AA46-AA8E-95F57C36028E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F0CF-B661-1F48-97BB-CBBC1707E86D}" type="datetime1">
              <a:rPr lang="en-US" smtClean="0"/>
              <a:t>05/06/17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E8B1-9198-3D42-8354-5B67FC13B097}" type="datetime1">
              <a:rPr lang="en-US" smtClean="0"/>
              <a:t>05/06/17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5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h@gmail.com" TargetMode="External"/><Relationship Id="rId4" Type="http://schemas.openxmlformats.org/officeDocument/2006/relationships/hyperlink" Target="mailto:rickjlvanosch@gmail.com" TargetMode="External"/><Relationship Id="rId5" Type="http://schemas.openxmlformats.org/officeDocument/2006/relationships/hyperlink" Target="mailto:Mike.schatorje@hot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mn.francesconi@gmail.com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jp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Herm.lecluse@gmail.com" TargetMode="External"/><Relationship Id="rId4" Type="http://schemas.openxmlformats.org/officeDocument/2006/relationships/image" Target="../media/image5.png"/><Relationship Id="rId5" Type="http://schemas.openxmlformats.org/officeDocument/2006/relationships/hyperlink" Target="mailto:smn.francesconi@g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hyperlink" Target="mailto:Mike.schatorje@hotmail.com" TargetMode="External"/><Relationship Id="rId8" Type="http://schemas.openxmlformats.org/officeDocument/2006/relationships/hyperlink" Target="mailto:rickjlvanosch@gmail.com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2806" y="3794479"/>
            <a:ext cx="6631749" cy="1919463"/>
          </a:xfrm>
        </p:spPr>
        <p:txBody>
          <a:bodyPr>
            <a:noAutofit/>
          </a:bodyPr>
          <a:lstStyle/>
          <a:p>
            <a:r>
              <a:rPr lang="it-IT" sz="66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Internet of Trash</a:t>
            </a:r>
            <a:endParaRPr lang="it-IT" sz="66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933694" y="5416499"/>
            <a:ext cx="519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rgbClr val="660066"/>
                </a:solidFill>
                <a:latin typeface="Century Gothic"/>
                <a:cs typeface="Century Gothic"/>
              </a:rPr>
              <a:t>Minor Innovation &amp; Research</a:t>
            </a:r>
            <a:endParaRPr lang="it-IT" sz="2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9" y="0"/>
            <a:ext cx="2015999" cy="1019086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magine 8" descr="io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56" y="1069114"/>
            <a:ext cx="4995333" cy="3209837"/>
          </a:xfrm>
          <a:prstGeom prst="rect">
            <a:avLst/>
          </a:prstGeom>
        </p:spPr>
      </p:pic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CAB3-9B8A-5C4F-BEC0-C0FF6E9D3315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1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9AE8-364F-494B-997D-D3C5281E6A11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51406" y="1345558"/>
            <a:ext cx="2077334" cy="1368779"/>
            <a:chOff x="1095023" y="1509889"/>
            <a:chExt cx="2077334" cy="1368779"/>
          </a:xfrm>
        </p:grpSpPr>
        <p:pic>
          <p:nvPicPr>
            <p:cNvPr id="10" name="Immagine 9" descr="lase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21" r="14070" b="27638"/>
            <a:stretch/>
          </p:blipFill>
          <p:spPr>
            <a:xfrm>
              <a:off x="1095023" y="1712445"/>
              <a:ext cx="2077334" cy="1166223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1229752" y="1509889"/>
              <a:ext cx="1660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Laser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630245" y="4446063"/>
            <a:ext cx="2059804" cy="1582571"/>
            <a:chOff x="4893145" y="3753556"/>
            <a:chExt cx="2059804" cy="1582571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4893145" y="3753556"/>
              <a:ext cx="2059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Infrared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4" name="Immagine 13" descr="infrare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19547" r="14346" b="22300"/>
            <a:stretch/>
          </p:blipFill>
          <p:spPr>
            <a:xfrm>
              <a:off x="5175367" y="4097222"/>
              <a:ext cx="1556327" cy="1238905"/>
            </a:xfrm>
            <a:prstGeom prst="rect">
              <a:avLst/>
            </a:prstGeom>
          </p:spPr>
        </p:pic>
      </p:grpSp>
      <p:grpSp>
        <p:nvGrpSpPr>
          <p:cNvPr id="17" name="Gruppo 16"/>
          <p:cNvGrpSpPr/>
          <p:nvPr/>
        </p:nvGrpSpPr>
        <p:grpSpPr>
          <a:xfrm>
            <a:off x="451406" y="2714337"/>
            <a:ext cx="2408081" cy="1550504"/>
            <a:chOff x="3854862" y="1662289"/>
            <a:chExt cx="2408081" cy="1550504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3854862" y="1662289"/>
              <a:ext cx="2408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Ultra sound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5" name="Immagine 14" descr="ultrasound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742" y="2027890"/>
              <a:ext cx="1549693" cy="1184903"/>
            </a:xfrm>
            <a:prstGeom prst="rect">
              <a:avLst/>
            </a:prstGeom>
          </p:spPr>
        </p:pic>
      </p:grpSp>
      <p:pic>
        <p:nvPicPr>
          <p:cNvPr id="19" name="Immagine 18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1548114"/>
            <a:ext cx="710786" cy="889232"/>
          </a:xfrm>
          <a:prstGeom prst="rect">
            <a:avLst/>
          </a:prstGeom>
        </p:spPr>
      </p:pic>
      <p:pic>
        <p:nvPicPr>
          <p:cNvPr id="20" name="Immagine 19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5150556"/>
            <a:ext cx="773397" cy="967562"/>
          </a:xfrm>
          <a:prstGeom prst="rect">
            <a:avLst/>
          </a:prstGeom>
        </p:spPr>
      </p:pic>
      <p:pic>
        <p:nvPicPr>
          <p:cNvPr id="21" name="Immagine 20" descr="v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24" y="3414889"/>
            <a:ext cx="656783" cy="849952"/>
          </a:xfrm>
          <a:prstGeom prst="rect">
            <a:avLst/>
          </a:prstGeom>
        </p:spPr>
      </p:pic>
      <p:grpSp>
        <p:nvGrpSpPr>
          <p:cNvPr id="22" name="Gruppo 21"/>
          <p:cNvGrpSpPr/>
          <p:nvPr/>
        </p:nvGrpSpPr>
        <p:grpSpPr>
          <a:xfrm>
            <a:off x="4717147" y="4446063"/>
            <a:ext cx="3672106" cy="2143995"/>
            <a:chOff x="580430" y="1526824"/>
            <a:chExt cx="7695138" cy="4829526"/>
          </a:xfrm>
        </p:grpSpPr>
        <p:pic>
          <p:nvPicPr>
            <p:cNvPr id="2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0169" y="1526824"/>
              <a:ext cx="3995399" cy="4829526"/>
            </a:xfrm>
            <a:prstGeom prst="rect">
              <a:avLst/>
            </a:prstGeom>
          </p:spPr>
        </p:pic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430" y="1526825"/>
              <a:ext cx="3699739" cy="4829525"/>
            </a:xfrm>
            <a:prstGeom prst="rect">
              <a:avLst/>
            </a:prstGeom>
          </p:spPr>
        </p:pic>
      </p:grpSp>
      <p:grpSp>
        <p:nvGrpSpPr>
          <p:cNvPr id="26" name="Gruppo 2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27" name="Immagine 2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28" name="CasellaDiTesto 2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2" name="Immagine 1" descr="technology_loraw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77" y="1005565"/>
            <a:ext cx="3584622" cy="1795178"/>
          </a:xfrm>
          <a:prstGeom prst="rect">
            <a:avLst/>
          </a:prstGeom>
        </p:spPr>
      </p:pic>
      <p:pic>
        <p:nvPicPr>
          <p:cNvPr id="3" name="Immagine 2" descr="the thi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0" y="2492252"/>
            <a:ext cx="4722420" cy="16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 solutions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44122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688667" y="3429000"/>
            <a:ext cx="245533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comb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16" y="1197093"/>
            <a:ext cx="4520092" cy="3952793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C9C6-FC01-AE47-91FF-D2B6027CD122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12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195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Work combination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7200" y="1467556"/>
            <a:ext cx="397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LoRaWAN system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Organizational &amp; Technological changes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91817" y="2947354"/>
            <a:ext cx="522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garbage collection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New tools in order to collect the underground garbage containers in the cheapest and fastest way possible</a:t>
            </a: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57200" y="4765455"/>
            <a:ext cx="5163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 citizens’ in behavior</a:t>
            </a:r>
          </a:p>
          <a:p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Long term effects derived by our system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819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DCAC-B3FD-4345-82E0-08A1D40F919F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13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4472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system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Immagine 11" descr="minkk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782"/>
            <a:ext cx="9144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/>
          <p:cNvGrpSpPr/>
          <p:nvPr/>
        </p:nvGrpSpPr>
        <p:grpSpPr>
          <a:xfrm>
            <a:off x="673411" y="1390604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sp>
        <p:nvSpPr>
          <p:cNvPr id="16" name="Per 15"/>
          <p:cNvSpPr/>
          <p:nvPr/>
        </p:nvSpPr>
        <p:spPr>
          <a:xfrm>
            <a:off x="609205" y="1139664"/>
            <a:ext cx="7679767" cy="5473798"/>
          </a:xfrm>
          <a:prstGeom prst="mathMultiply">
            <a:avLst>
              <a:gd name="adj1" fmla="val 36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6188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Changes in processes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677334" y="1139664"/>
            <a:ext cx="7611639" cy="5718336"/>
          </a:xfrm>
          <a:prstGeom prst="rect">
            <a:avLst/>
          </a:prstGeom>
        </p:spPr>
      </p:pic>
      <p:sp>
        <p:nvSpPr>
          <p:cNvPr id="3" name="Per 2"/>
          <p:cNvSpPr/>
          <p:nvPr/>
        </p:nvSpPr>
        <p:spPr>
          <a:xfrm>
            <a:off x="-5100998" y="5161495"/>
            <a:ext cx="1124068" cy="1037248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er 12"/>
          <p:cNvSpPr/>
          <p:nvPr/>
        </p:nvSpPr>
        <p:spPr>
          <a:xfrm>
            <a:off x="3105906" y="3022046"/>
            <a:ext cx="3025373" cy="1576719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er 13"/>
          <p:cNvSpPr/>
          <p:nvPr/>
        </p:nvSpPr>
        <p:spPr>
          <a:xfrm>
            <a:off x="3771009" y="1139664"/>
            <a:ext cx="1759975" cy="1306441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er 14"/>
          <p:cNvSpPr/>
          <p:nvPr/>
        </p:nvSpPr>
        <p:spPr>
          <a:xfrm>
            <a:off x="1162569" y="4197945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er 16"/>
          <p:cNvSpPr/>
          <p:nvPr/>
        </p:nvSpPr>
        <p:spPr>
          <a:xfrm>
            <a:off x="2074080" y="2292771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16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6" grpId="2" animBg="1"/>
      <p:bldP spid="13" grpId="0" animBg="1"/>
      <p:bldP spid="14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5082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</a:t>
            </a:r>
            <a:r>
              <a:rPr lang="en-GB" sz="4400" b="1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processe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9" name="Immagine 8" descr="iot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6" t="5357" r="6446" b="4834"/>
          <a:stretch/>
        </p:blipFill>
        <p:spPr>
          <a:xfrm>
            <a:off x="892172" y="1157812"/>
            <a:ext cx="7406821" cy="5700188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508158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05/06/17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16</a:t>
            </a:fld>
            <a:endParaRPr lang="it-IT"/>
          </a:p>
        </p:txBody>
      </p:sp>
      <p:pic>
        <p:nvPicPr>
          <p:cNvPr id="2050" name="Picture 2" descr="https://raw.githubusercontent.com/InternetOfTrash/iot-docs/master/images/Screenshot%20from%202017-05-12%2013-47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7055"/>
            <a:ext cx="9144000" cy="471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677334" y="143364"/>
            <a:ext cx="3739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Interface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03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3BCC-1F91-C44B-A8EB-7361ACBB5BB1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17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928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route calculation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6" descr="https://raw.githubusercontent.com/InternetOfTrash/iot-docs/master/images/Screenshot%20from%202017-05-12%2014-29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" y="1407055"/>
            <a:ext cx="9154187" cy="47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5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18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Implementation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8977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196954" y="3429000"/>
            <a:ext cx="19470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484C-A321-C949-8FFF-3B31A0B5298F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19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4393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Impact solution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/>
          <a:srcRect t="8278"/>
          <a:stretch/>
        </p:blipFill>
        <p:spPr>
          <a:xfrm>
            <a:off x="421188" y="2189888"/>
            <a:ext cx="8265612" cy="29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2419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Agenda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1163" y="1563890"/>
            <a:ext cx="58657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team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problem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How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did we proceed?</a:t>
            </a:r>
            <a:endParaRPr lang="en-CA" sz="3600" dirty="0" smtClean="0">
              <a:solidFill>
                <a:srgbClr val="660066"/>
              </a:solidFill>
              <a:latin typeface="Century Gothic"/>
              <a:cs typeface="Century Gothic"/>
            </a:endParaRP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solutions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Implementation 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Future </a:t>
            </a: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scenario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Conclusion</a:t>
            </a:r>
            <a:endParaRPr lang="en-CA" sz="36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2CEA-CE83-7644-B281-B4AB4E8C33B6}" type="datetime1">
              <a:rPr lang="en-US" smtClean="0"/>
              <a:t>05/06/17</a:t>
            </a:fld>
            <a:endParaRPr lang="it-IT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</a:t>
            </a:fld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55" y="3415285"/>
            <a:ext cx="3124065" cy="2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1F55-AD9D-7A45-B80C-2C8D0FFBAFC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3175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Investment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53" y="1550310"/>
            <a:ext cx="5936967" cy="4447761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 rot="5400000">
            <a:off x="7663372" y="548180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0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C0C-B7DA-3A4A-9D86-093CDE4DBA7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" y="2318882"/>
            <a:ext cx="8632663" cy="24964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77334" y="143364"/>
            <a:ext cx="3987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analysis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81" y="1970899"/>
            <a:ext cx="7126986" cy="4000196"/>
          </a:xfrm>
          <a:prstGeom prst="rect">
            <a:avLst/>
          </a:prstGeom>
        </p:spPr>
      </p:pic>
      <p:sp>
        <p:nvSpPr>
          <p:cNvPr id="16" name="Freccia su 15"/>
          <p:cNvSpPr/>
          <p:nvPr/>
        </p:nvSpPr>
        <p:spPr>
          <a:xfrm>
            <a:off x="5576545" y="4175387"/>
            <a:ext cx="218974" cy="67156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Anello 16"/>
          <p:cNvSpPr/>
          <p:nvPr/>
        </p:nvSpPr>
        <p:spPr>
          <a:xfrm>
            <a:off x="8045982" y="4262981"/>
            <a:ext cx="875235" cy="798059"/>
          </a:xfrm>
          <a:prstGeom prst="donut">
            <a:avLst>
              <a:gd name="adj" fmla="val 58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al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39" y="4577471"/>
            <a:ext cx="1996448" cy="1996448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047D-FD71-2040-A942-CAC0B4A2AB18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22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4360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Future scenario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2" name="CasellaDiTesto 11"/>
          <p:cNvSpPr txBox="1"/>
          <p:nvPr/>
        </p:nvSpPr>
        <p:spPr>
          <a:xfrm>
            <a:off x="677334" y="1708113"/>
            <a:ext cx="3993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>
                <a:solidFill>
                  <a:srgbClr val="660066"/>
                </a:solidFill>
                <a:latin typeface="Century Gothic"/>
                <a:cs typeface="Century Gothic"/>
              </a:rPr>
              <a:t>Mobile application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Connected with the citizens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Proactive notifications</a:t>
            </a:r>
            <a:endParaRPr lang="en-GB" sz="200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7334" y="3072251"/>
            <a:ext cx="3031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Data analysis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Forecasting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Waste under control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77334" y="4596981"/>
            <a:ext cx="3072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collection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Algorithm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Save money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5" name="Immagine 14" descr="analys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95" y="3277891"/>
            <a:ext cx="1915691" cy="1319090"/>
          </a:xfrm>
          <a:prstGeom prst="rect">
            <a:avLst/>
          </a:prstGeom>
        </p:spPr>
      </p:pic>
      <p:pic>
        <p:nvPicPr>
          <p:cNvPr id="17" name="Immagine 16" descr="app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1" b="94366" l="20313" r="79375">
                        <a14:foregroundMark x1="27187" y1="30282" x2="33438" y2="32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t="21714" r="19930" b="3992"/>
          <a:stretch/>
        </p:blipFill>
        <p:spPr>
          <a:xfrm>
            <a:off x="6398990" y="1230787"/>
            <a:ext cx="1543138" cy="33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2546-6ABF-834F-B578-1FC0F4865655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23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24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Conclusion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4980"/>
              </p:ext>
            </p:extLst>
          </p:nvPr>
        </p:nvGraphicFramePr>
        <p:xfrm>
          <a:off x="890494" y="2043894"/>
          <a:ext cx="7289148" cy="344542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822287"/>
                <a:gridCol w="1822287"/>
                <a:gridCol w="1822287"/>
                <a:gridCol w="1822287"/>
              </a:tblGrid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Objectives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Little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Achieved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Fully</a:t>
                      </a:r>
                      <a:r>
                        <a:rPr lang="en-GB" baseline="0" noProof="0" dirty="0" smtClean="0"/>
                        <a:t> achieved</a:t>
                      </a:r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Efficiency</a:t>
                      </a:r>
                      <a:r>
                        <a:rPr lang="en-GB" baseline="0" noProof="0" smtClean="0"/>
                        <a:t> of the system</a:t>
                      </a:r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smtClean="0"/>
                        <a:t>Optimized collection</a:t>
                      </a:r>
                      <a:endParaRPr lang="en-GB" b="0" noProof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861356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Citizen’s behavior</a:t>
                      </a:r>
                      <a:endParaRPr lang="en-GB" b="0" noProof="0" dirty="0" smtClean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rgbClr val="660066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7392" y="3861463"/>
            <a:ext cx="522631" cy="50695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5560" y="3101035"/>
            <a:ext cx="522631" cy="506952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7392" y="4808630"/>
            <a:ext cx="522631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7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24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-14599"/>
            <a:ext cx="9144001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Thanks for your </a:t>
            </a:r>
          </a:p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attention</a:t>
            </a:r>
            <a:endParaRPr lang="en-GB" sz="4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14401"/>
            <a:ext cx="213134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080168" y="3429000"/>
            <a:ext cx="2063833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69259" y="4073191"/>
            <a:ext cx="424119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You can find us at: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2"/>
              </a:rPr>
              <a:t>smn.francesconi@gmail.com</a:t>
            </a:r>
            <a:endParaRPr lang="en-GB" smtClean="0">
              <a:latin typeface="Century Gothic"/>
              <a:cs typeface="Century Gothic"/>
              <a:hlinkClick r:id="rId3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4"/>
              </a:rPr>
              <a:t>rickjlvanosch@hotmail.com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5"/>
              </a:rPr>
              <a:t>mike.schatorje@hotmail.com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6"/>
              </a:rPr>
              <a:t>loek-ehren@hotmail.com</a:t>
            </a:r>
            <a:endParaRPr lang="en-GB" smtClean="0">
              <a:latin typeface="Century Gothic"/>
              <a:cs typeface="Century Gothic"/>
            </a:endParaRPr>
          </a:p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50000"/>
              </a:lnSpc>
            </a:pP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mtClean="0">
              <a:latin typeface="Century Gothic"/>
              <a:cs typeface="Century Gothic"/>
            </a:endParaRPr>
          </a:p>
        </p:txBody>
      </p:sp>
      <p:cxnSp>
        <p:nvCxnSpPr>
          <p:cNvPr id="11" name="Connettore 1 10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7334" y="143364"/>
            <a:ext cx="4314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Any questions?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5" name="Immagine 14" descr="iot_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6" name="CasellaDiTesto 15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1085060" y="2859450"/>
            <a:ext cx="1139100" cy="1139100"/>
            <a:chOff x="846780" y="859175"/>
            <a:chExt cx="1139100" cy="1139100"/>
          </a:xfrm>
        </p:grpSpPr>
        <p:sp>
          <p:nvSpPr>
            <p:cNvPr id="18" name="Shape 380"/>
            <p:cNvSpPr/>
            <p:nvPr/>
          </p:nvSpPr>
          <p:spPr>
            <a:xfrm>
              <a:off x="846780" y="859175"/>
              <a:ext cx="1139100" cy="11391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rgbClr val="660066"/>
                </a:solidFill>
              </a:endParaRPr>
            </a:p>
          </p:txBody>
        </p:sp>
        <p:grpSp>
          <p:nvGrpSpPr>
            <p:cNvPr id="19" name="Shape 381"/>
            <p:cNvGrpSpPr/>
            <p:nvPr/>
          </p:nvGrpSpPr>
          <p:grpSpPr>
            <a:xfrm>
              <a:off x="1148888" y="1190759"/>
              <a:ext cx="505722" cy="475767"/>
              <a:chOff x="5972700" y="2330200"/>
              <a:chExt cx="411625" cy="387275"/>
            </a:xfrm>
          </p:grpSpPr>
          <p:sp>
            <p:nvSpPr>
              <p:cNvPr id="20" name="Shape 382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avLst/>
                <a:gdLst/>
                <a:ahLst/>
                <a:cxnLst/>
                <a:rect l="0" t="0" r="0" b="0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383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avLst/>
                <a:gdLst/>
                <a:ahLst/>
                <a:cxnLst/>
                <a:rect l="0" t="0" r="0" b="0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677334" y="143364"/>
            <a:ext cx="2712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team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7" name="Immagine 6" descr="her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7" y="1282941"/>
            <a:ext cx="863999" cy="9349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2536836" y="1282941"/>
            <a:ext cx="2707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Herm </a:t>
            </a:r>
            <a:r>
              <a:rPr lang="en-GB" sz="1600" dirty="0" err="1" smtClean="0">
                <a:latin typeface="Century Gothic"/>
                <a:cs typeface="Century Gothic"/>
              </a:rPr>
              <a:t>Lecluse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 </a:t>
            </a:r>
            <a:endParaRPr lang="en-GB" sz="1600" dirty="0">
              <a:latin typeface="Century Gothic"/>
              <a:cs typeface="Century Gothic"/>
            </a:endParaRPr>
          </a:p>
        </p:txBody>
      </p:sp>
      <p:pic>
        <p:nvPicPr>
          <p:cNvPr id="12" name="Immagine 11" descr="sim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5708216"/>
            <a:ext cx="865583" cy="90584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2536836" y="5708216"/>
            <a:ext cx="3056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Simone </a:t>
            </a:r>
            <a:r>
              <a:rPr lang="en-GB" sz="1600" dirty="0" err="1" smtClean="0">
                <a:latin typeface="Century Gothic"/>
                <a:cs typeface="Century Gothic"/>
              </a:rPr>
              <a:t>Francesconi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5"/>
              </a:rPr>
              <a:t>smn.francesconi@gmail.com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management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536836" y="3480717"/>
            <a:ext cx="26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>
                <a:latin typeface="Century Gothic"/>
                <a:cs typeface="Century Gothic"/>
              </a:rPr>
              <a:t>Loek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  <a:r>
              <a:rPr lang="en-GB" sz="1600" dirty="0" err="1" smtClean="0">
                <a:latin typeface="Century Gothic"/>
                <a:cs typeface="Century Gothic"/>
              </a:rPr>
              <a:t>Ehren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6"/>
              </a:rPr>
              <a:t>loek-ehren@hotmail.com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536836" y="4551105"/>
            <a:ext cx="3063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Mike Schatorjé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7"/>
              </a:rPr>
              <a:t>Mike.schatorje@hotmail.com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Informatics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536836" y="2377408"/>
            <a:ext cx="2703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Rick van </a:t>
            </a:r>
            <a:r>
              <a:rPr lang="en-GB" sz="1600" dirty="0" err="1" smtClean="0">
                <a:latin typeface="Century Gothic"/>
                <a:cs typeface="Century Gothic"/>
              </a:rPr>
              <a:t>Osch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8"/>
              </a:rPr>
              <a:t>rickjlvanosch@gmail.com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7" name="Immagine 1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8" name="CasellaDiTesto 1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A0C7-C988-684B-BEB0-DED74DFC316D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3</a:t>
            </a:fld>
            <a:endParaRPr lang="it-IT"/>
          </a:p>
        </p:txBody>
      </p:sp>
      <p:pic>
        <p:nvPicPr>
          <p:cNvPr id="22" name="Immagine 21" descr="rick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2" y="2377408"/>
            <a:ext cx="865470" cy="9252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magine 22" descr="8881212.jp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3480717"/>
            <a:ext cx="863999" cy="93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magine 1" descr="Screen Shot 2017-06-05 at 21.35.21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43" y="4551105"/>
            <a:ext cx="862199" cy="936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70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/>
        </p:nvGrpSpPr>
        <p:grpSpPr>
          <a:xfrm>
            <a:off x="0" y="0"/>
            <a:ext cx="9144002" cy="6858000"/>
            <a:chOff x="-1" y="0"/>
            <a:chExt cx="9144002" cy="6858000"/>
          </a:xfrm>
        </p:grpSpPr>
        <p:sp>
          <p:nvSpPr>
            <p:cNvPr id="6" name="Rettangolo 5"/>
            <p:cNvSpPr/>
            <p:nvPr/>
          </p:nvSpPr>
          <p:spPr>
            <a:xfrm>
              <a:off x="-1" y="0"/>
              <a:ext cx="9144001" cy="6858000"/>
            </a:xfrm>
            <a:prstGeom prst="rect">
              <a:avLst/>
            </a:prstGeom>
            <a:solidFill>
              <a:srgbClr val="604A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The Problem</a:t>
              </a:r>
              <a:endParaRPr lang="it-IT" sz="48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9" name="Connettore 1 8"/>
            <p:cNvCxnSpPr>
              <a:stCxn id="6" idx="1"/>
            </p:cNvCxnSpPr>
            <p:nvPr/>
          </p:nvCxnSpPr>
          <p:spPr>
            <a:xfrm>
              <a:off x="-1" y="3429000"/>
              <a:ext cx="25908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/>
          </p:nvCxnSpPr>
          <p:spPr>
            <a:xfrm>
              <a:off x="6553200" y="3429000"/>
              <a:ext cx="2590801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2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7" name="Immagine 6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775D-82B7-004B-8A42-73429254AE45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5</a:t>
            </a:fld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77334" y="143364"/>
            <a:ext cx="359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</a:t>
            </a:r>
            <a:r>
              <a:rPr lang="it-IT" sz="4400" b="1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problem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18534" y="1583267"/>
            <a:ext cx="8909050" cy="4773083"/>
            <a:chOff x="118534" y="1583267"/>
            <a:chExt cx="8909050" cy="4773083"/>
          </a:xfrm>
        </p:grpSpPr>
        <p:pic>
          <p:nvPicPr>
            <p:cNvPr id="12" name="Immagine 11" descr="IMG_2706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13" name="Immagine 12" descr="IMG_306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14" name="Immagine 13" descr="IMG_271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15" name="Immagine 14" descr="IMG_2708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grpSp>
        <p:nvGrpSpPr>
          <p:cNvPr id="17" name="Gruppo 16"/>
          <p:cNvGrpSpPr/>
          <p:nvPr/>
        </p:nvGrpSpPr>
        <p:grpSpPr>
          <a:xfrm>
            <a:off x="4270134" y="1737866"/>
            <a:ext cx="4757450" cy="4019467"/>
            <a:chOff x="118534" y="1583267"/>
            <a:chExt cx="8909050" cy="4773083"/>
          </a:xfrm>
        </p:grpSpPr>
        <p:pic>
          <p:nvPicPr>
            <p:cNvPr id="18" name="Immagine 17" descr="IMG_2706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19" name="Immagine 18" descr="IMG_306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20" name="Immagine 19" descr="IMG_2715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21" name="Immagine 20" descr="IMG_2708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sp>
        <p:nvSpPr>
          <p:cNvPr id="22" name="CasellaDiTesto 21"/>
          <p:cNvSpPr txBox="1"/>
          <p:nvPr/>
        </p:nvSpPr>
        <p:spPr>
          <a:xfrm>
            <a:off x="719666" y="2531533"/>
            <a:ext cx="32878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Dirty </a:t>
            </a:r>
            <a:r>
              <a:rPr lang="en-GB" sz="2400" dirty="0" err="1" smtClean="0">
                <a:latin typeface="Century Gothic"/>
                <a:cs typeface="Century Gothic"/>
              </a:rPr>
              <a:t>enviroment</a:t>
            </a:r>
            <a:endParaRPr lang="en-GB" sz="2400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energy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time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Citizens’ behavior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9346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05/06/17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did we proceed </a:t>
            </a:r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?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021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087449" y="3429000"/>
            <a:ext cx="10565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EB3C-3D41-BC42-A053-6E88627EADF7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7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750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Starting point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254122" y="1678581"/>
            <a:ext cx="42547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Work group – brainstorming</a:t>
            </a:r>
          </a:p>
          <a:p>
            <a:pPr algn="ctr">
              <a:lnSpc>
                <a:spcPct val="150000"/>
              </a:lnSpc>
            </a:pPr>
            <a:endParaRPr lang="en-GB" sz="2400" dirty="0" smtClean="0">
              <a:latin typeface="Century Gothic"/>
              <a:cs typeface="Century Gothic"/>
            </a:endParaRP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Research questions</a:t>
            </a:r>
          </a:p>
          <a:p>
            <a:endParaRPr lang="it-IT"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28019" y="4296138"/>
            <a:ext cx="7887971" cy="1451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GB" sz="2000" dirty="0" smtClean="0">
                <a:latin typeface="Century Gothic"/>
                <a:cs typeface="Century Gothic"/>
              </a:rPr>
              <a:t>How to improve the underground garbage collection system?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What technologies do we need?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What the current system consist of?</a:t>
            </a: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12" name="Più 11"/>
          <p:cNvSpPr/>
          <p:nvPr/>
        </p:nvSpPr>
        <p:spPr>
          <a:xfrm>
            <a:off x="2046111" y="2331156"/>
            <a:ext cx="677333" cy="589844"/>
          </a:xfrm>
          <a:prstGeom prst="mathPlus">
            <a:avLst>
              <a:gd name="adj1" fmla="val 500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brainstorming-9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22" y="1241543"/>
            <a:ext cx="3841044" cy="2560696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>
            <a:off x="4331259" y="3604688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1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76F5-27EF-F54B-9374-505C95C8C07E}" type="datetime1">
              <a:rPr lang="en-US" smtClean="0"/>
              <a:t>05/06/17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8</a:t>
            </a:fld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 between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6077311" y="1349021"/>
            <a:ext cx="2858911" cy="2849475"/>
            <a:chOff x="6077311" y="1349021"/>
            <a:chExt cx="2858911" cy="2849475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6077311" y="1349021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Familiarize with technologies</a:t>
              </a:r>
              <a:r>
                <a:rPr lang="it-IT" sz="2400" dirty="0" smtClean="0">
                  <a:latin typeface="Century Gothic"/>
                  <a:cs typeface="Century Gothic"/>
                </a:rPr>
                <a:t> </a:t>
              </a:r>
              <a:endParaRPr lang="it-IT" sz="2400" dirty="0">
                <a:latin typeface="Century Gothic"/>
                <a:cs typeface="Century Gothic"/>
              </a:endParaRPr>
            </a:p>
          </p:txBody>
        </p:sp>
        <p:sp>
          <p:nvSpPr>
            <p:cNvPr id="14" name="Freccia giù 13"/>
            <p:cNvSpPr/>
            <p:nvPr/>
          </p:nvSpPr>
          <p:spPr>
            <a:xfrm>
              <a:off x="7236130" y="2205417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/>
            <p:cNvSpPr txBox="1"/>
            <p:nvPr/>
          </p:nvSpPr>
          <p:spPr>
            <a:xfrm>
              <a:off x="6290489" y="2882751"/>
              <a:ext cx="2236510" cy="1315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Testing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Design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Implementation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135754" y="1236132"/>
            <a:ext cx="3568309" cy="3219186"/>
            <a:chOff x="135754" y="1236132"/>
            <a:chExt cx="3568309" cy="3219186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135754" y="1236132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Analyse the current situation</a:t>
              </a:r>
              <a:endParaRPr lang="en-GB" sz="2400" dirty="0">
                <a:latin typeface="Century Gothic"/>
                <a:cs typeface="Century Gothic"/>
              </a:endParaRPr>
            </a:p>
          </p:txBody>
        </p:sp>
        <p:sp>
          <p:nvSpPr>
            <p:cNvPr id="15" name="Freccia giù 14"/>
            <p:cNvSpPr/>
            <p:nvPr/>
          </p:nvSpPr>
          <p:spPr>
            <a:xfrm>
              <a:off x="1596256" y="2067129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384365" y="2724075"/>
              <a:ext cx="3319698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Interviews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Current process map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Map critical points detection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sp>
        <p:nvSpPr>
          <p:cNvPr id="32" name="Shape 188"/>
          <p:cNvSpPr/>
          <p:nvPr/>
        </p:nvSpPr>
        <p:spPr>
          <a:xfrm>
            <a:off x="3319531" y="4105491"/>
            <a:ext cx="2499619" cy="24917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err="1" smtClean="0">
                <a:latin typeface="Century Gothic"/>
                <a:ea typeface="Quattrocento Sans"/>
                <a:cs typeface="Century Gothic"/>
                <a:sym typeface="Quattrocento Sans"/>
              </a:rPr>
              <a:t>Efficiency</a:t>
            </a:r>
            <a:endParaRPr lang="en" sz="18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3" name="Shape 189"/>
          <p:cNvSpPr/>
          <p:nvPr/>
        </p:nvSpPr>
        <p:spPr>
          <a:xfrm>
            <a:off x="1876030" y="4455319"/>
            <a:ext cx="1842885" cy="2022853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2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Organization</a:t>
            </a:r>
            <a:endParaRPr lang="en" sz="12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4" name="Shape 190"/>
          <p:cNvSpPr/>
          <p:nvPr/>
        </p:nvSpPr>
        <p:spPr>
          <a:xfrm>
            <a:off x="5465106" y="4455319"/>
            <a:ext cx="1843711" cy="2022854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Technology</a:t>
            </a:r>
            <a:endParaRPr lang="en" sz="14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grpSp>
        <p:nvGrpSpPr>
          <p:cNvPr id="47" name="Gruppo 46"/>
          <p:cNvGrpSpPr/>
          <p:nvPr/>
        </p:nvGrpSpPr>
        <p:grpSpPr>
          <a:xfrm>
            <a:off x="2501708" y="4761271"/>
            <a:ext cx="573550" cy="601360"/>
            <a:chOff x="2487820" y="4848689"/>
            <a:chExt cx="573550" cy="601360"/>
          </a:xfrm>
        </p:grpSpPr>
        <p:sp>
          <p:nvSpPr>
            <p:cNvPr id="35" name="Shape 510"/>
            <p:cNvSpPr/>
            <p:nvPr/>
          </p:nvSpPr>
          <p:spPr>
            <a:xfrm>
              <a:off x="2487820" y="4922219"/>
              <a:ext cx="505756" cy="505757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511"/>
            <p:cNvSpPr/>
            <p:nvPr/>
          </p:nvSpPr>
          <p:spPr>
            <a:xfrm>
              <a:off x="2553165" y="4987599"/>
              <a:ext cx="375032" cy="375032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512"/>
            <p:cNvSpPr/>
            <p:nvPr/>
          </p:nvSpPr>
          <p:spPr>
            <a:xfrm>
              <a:off x="2683890" y="5118323"/>
              <a:ext cx="113583" cy="113583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13"/>
            <p:cNvSpPr/>
            <p:nvPr/>
          </p:nvSpPr>
          <p:spPr>
            <a:xfrm>
              <a:off x="2618544" y="5052944"/>
              <a:ext cx="244307" cy="244308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14"/>
            <p:cNvSpPr/>
            <p:nvPr/>
          </p:nvSpPr>
          <p:spPr>
            <a:xfrm>
              <a:off x="2501708" y="5355217"/>
              <a:ext cx="100534" cy="94832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15"/>
            <p:cNvSpPr/>
            <p:nvPr/>
          </p:nvSpPr>
          <p:spPr>
            <a:xfrm>
              <a:off x="2879959" y="5355217"/>
              <a:ext cx="99729" cy="94832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516"/>
            <p:cNvSpPr/>
            <p:nvPr/>
          </p:nvSpPr>
          <p:spPr>
            <a:xfrm>
              <a:off x="2724747" y="4848689"/>
              <a:ext cx="336623" cy="34236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Gruppo 47"/>
          <p:cNvGrpSpPr/>
          <p:nvPr/>
        </p:nvGrpSpPr>
        <p:grpSpPr>
          <a:xfrm>
            <a:off x="6077311" y="4795936"/>
            <a:ext cx="619305" cy="586633"/>
            <a:chOff x="6077311" y="4863416"/>
            <a:chExt cx="619305" cy="586633"/>
          </a:xfrm>
        </p:grpSpPr>
        <p:sp>
          <p:nvSpPr>
            <p:cNvPr id="42" name="Shape 572"/>
            <p:cNvSpPr/>
            <p:nvPr/>
          </p:nvSpPr>
          <p:spPr>
            <a:xfrm>
              <a:off x="6235809" y="5322578"/>
              <a:ext cx="302306" cy="127471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573"/>
            <p:cNvSpPr/>
            <p:nvPr/>
          </p:nvSpPr>
          <p:spPr>
            <a:xfrm>
              <a:off x="6077311" y="4863416"/>
              <a:ext cx="619305" cy="451011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4247268" y="5559223"/>
            <a:ext cx="694480" cy="516357"/>
            <a:chOff x="4247268" y="4105491"/>
            <a:chExt cx="694480" cy="516357"/>
          </a:xfrm>
          <a:solidFill>
            <a:srgbClr val="FFFFFF"/>
          </a:solidFill>
        </p:grpSpPr>
        <p:sp>
          <p:nvSpPr>
            <p:cNvPr id="45" name="Shape 576"/>
            <p:cNvSpPr/>
            <p:nvPr/>
          </p:nvSpPr>
          <p:spPr>
            <a:xfrm>
              <a:off x="4247268" y="4105491"/>
              <a:ext cx="468153" cy="468153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77"/>
            <p:cNvSpPr/>
            <p:nvPr/>
          </p:nvSpPr>
          <p:spPr>
            <a:xfrm>
              <a:off x="4675368" y="4355468"/>
              <a:ext cx="266380" cy="266380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442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6" name="CasellaDiTesto 25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7" name="Immagine 26" descr="iot1-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5955" r="10546" b="4039"/>
          <a:stretch/>
        </p:blipFill>
        <p:spPr>
          <a:xfrm>
            <a:off x="745462" y="1139664"/>
            <a:ext cx="7611639" cy="5718336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677334" y="1387000"/>
            <a:ext cx="7888110" cy="5037373"/>
            <a:chOff x="677334" y="1387000"/>
            <a:chExt cx="7888110" cy="5037373"/>
          </a:xfrm>
        </p:grpSpPr>
        <p:pic>
          <p:nvPicPr>
            <p:cNvPr id="28" name="Immagine 27" descr="Untitled Diagram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1" t="21738" r="5710" b="7016"/>
            <a:stretch/>
          </p:blipFill>
          <p:spPr>
            <a:xfrm>
              <a:off x="677334" y="1721555"/>
              <a:ext cx="7888110" cy="4702818"/>
            </a:xfrm>
            <a:prstGeom prst="rect">
              <a:avLst/>
            </a:prstGeom>
          </p:spPr>
        </p:pic>
        <p:sp>
          <p:nvSpPr>
            <p:cNvPr id="29" name="CasellaDiTesto 28"/>
            <p:cNvSpPr txBox="1"/>
            <p:nvPr/>
          </p:nvSpPr>
          <p:spPr>
            <a:xfrm>
              <a:off x="3330223" y="1387000"/>
              <a:ext cx="2556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Secondary process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73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344</Words>
  <Application>Microsoft Macintosh PowerPoint</Application>
  <PresentationFormat>Presentazione su schermo (4:3)</PresentationFormat>
  <Paragraphs>163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Tema di Office</vt:lpstr>
      <vt:lpstr>Internet of Trash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Trash</dc:title>
  <dc:creator>Simone Francesconi</dc:creator>
  <cp:lastModifiedBy>Simone Francesconi</cp:lastModifiedBy>
  <cp:revision>71</cp:revision>
  <dcterms:created xsi:type="dcterms:W3CDTF">2017-06-01T18:08:41Z</dcterms:created>
  <dcterms:modified xsi:type="dcterms:W3CDTF">2017-06-05T23:50:40Z</dcterms:modified>
</cp:coreProperties>
</file>